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16"/>
  </p:notesMasterIdLst>
  <p:handoutMasterIdLst>
    <p:handoutMasterId r:id="rId17"/>
  </p:handoutMasterIdLst>
  <p:sldIdLst>
    <p:sldId id="257" r:id="rId5"/>
    <p:sldId id="368" r:id="rId6"/>
    <p:sldId id="377" r:id="rId7"/>
    <p:sldId id="390" r:id="rId8"/>
    <p:sldId id="389" r:id="rId9"/>
    <p:sldId id="388" r:id="rId10"/>
    <p:sldId id="387" r:id="rId11"/>
    <p:sldId id="386" r:id="rId12"/>
    <p:sldId id="385" r:id="rId13"/>
    <p:sldId id="384" r:id="rId14"/>
    <p:sldId id="383" r:id="rId1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8A00"/>
    <a:srgbClr val="278F01"/>
    <a:srgbClr val="FFC800"/>
    <a:srgbClr val="A5002D"/>
    <a:srgbClr val="CC0E3A"/>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3969" autoAdjust="0"/>
  </p:normalViewPr>
  <p:slideViewPr>
    <p:cSldViewPr>
      <p:cViewPr varScale="1">
        <p:scale>
          <a:sx n="85" d="100"/>
          <a:sy n="85" d="100"/>
        </p:scale>
        <p:origin x="990" y="84"/>
      </p:cViewPr>
      <p:guideLst>
        <p:guide orient="horz" pos="2160"/>
        <p:guide pos="2880"/>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BC9754E7-671A-49EC-A3C6-DB507829D51F}"/>
    <pc:docChg chg="modSld">
      <pc:chgData name="Ben Nienhuis" userId="2c6c04f1-77c7-44b5-a463-93386779ab63" providerId="ADAL" clId="{BC9754E7-671A-49EC-A3C6-DB507829D51F}" dt="2023-03-20T11:47:52.747" v="1" actId="20577"/>
      <pc:docMkLst>
        <pc:docMk/>
      </pc:docMkLst>
      <pc:sldChg chg="modSp mod">
        <pc:chgData name="Ben Nienhuis" userId="2c6c04f1-77c7-44b5-a463-93386779ab63" providerId="ADAL" clId="{BC9754E7-671A-49EC-A3C6-DB507829D51F}" dt="2023-03-20T11:47:52.747" v="1" actId="20577"/>
        <pc:sldMkLst>
          <pc:docMk/>
          <pc:sldMk cId="0" sldId="257"/>
        </pc:sldMkLst>
        <pc:spChg chg="mod">
          <ac:chgData name="Ben Nienhuis" userId="2c6c04f1-77c7-44b5-a463-93386779ab63" providerId="ADAL" clId="{BC9754E7-671A-49EC-A3C6-DB507829D51F}" dt="2023-03-20T11:47:52.747" v="1" actId="20577"/>
          <ac:spMkLst>
            <pc:docMk/>
            <pc:sldMk cId="0" sldId="257"/>
            <ac:spMk id="21506" creationId="{21ABCEB2-FCB8-4D9F-B4C2-18312A4044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97139DD-550F-427D-B1BF-0070FD86B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B46378-9025-4CE3-BE6D-22D781DCA775}" type="slidenum">
              <a:rPr lang="nl-NL" altLang="nl-NL" smtClean="0"/>
              <a:pPr>
                <a:spcBef>
                  <a:spcPct val="0"/>
                </a:spcBef>
              </a:pPr>
              <a:t>1</a:t>
            </a:fld>
            <a:endParaRPr lang="nl-NL" altLang="nl-NL"/>
          </a:p>
        </p:txBody>
      </p:sp>
      <p:sp>
        <p:nvSpPr>
          <p:cNvPr id="22531" name="Rectangle 2">
            <a:extLst>
              <a:ext uri="{FF2B5EF4-FFF2-40B4-BE49-F238E27FC236}">
                <a16:creationId xmlns:a16="http://schemas.microsoft.com/office/drawing/2014/main" id="{8D974ED0-91F5-42E9-8912-83FF55EB654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19BA2B2-251F-4416-B9BF-1AF660DD7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32213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93708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186089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372353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302407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344090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323075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128186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37944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nl-NL"/>
          </a:p>
        </p:txBody>
      </p:sp>
      <p:sp>
        <p:nvSpPr>
          <p:cNvPr id="3" name="Footer Placeholder 2"/>
          <p:cNvSpPr>
            <a:spLocks noGrp="1"/>
          </p:cNvSpPr>
          <p:nvPr>
            <p:ph type="ftr" sz="quarter" idx="11"/>
          </p:nvPr>
        </p:nvSpPr>
        <p:spPr/>
        <p:txBody>
          <a:bodyPr/>
          <a:lstStyle/>
          <a:p>
            <a:pPr>
              <a:defRPr/>
            </a:pPr>
            <a:endParaRPr lang="nl-NL" altLang="nl-NL"/>
          </a:p>
        </p:txBody>
      </p:sp>
      <p:sp>
        <p:nvSpPr>
          <p:cNvPr id="4" name="Slide Number Placeholder 3"/>
          <p:cNvSpPr>
            <a:spLocks noGrp="1"/>
          </p:cNvSpPr>
          <p:nvPr>
            <p:ph type="sldNum" sz="quarter" idx="12"/>
          </p:nvPr>
        </p:nvSpPr>
        <p:spPr/>
        <p:txBody>
          <a:bodyPr/>
          <a:lstStyle/>
          <a:p>
            <a:fld id="{6DDD7F14-322E-E344-938B-F3EF717BECDB}" type="slidenum">
              <a:rPr lang="nl-NL" smtClean="0"/>
              <a:pPr/>
              <a:t>‹nr.›</a:t>
            </a:fld>
            <a:endParaRPr lang="nl-NL"/>
          </a:p>
        </p:txBody>
      </p:sp>
    </p:spTree>
    <p:extLst>
      <p:ext uri="{BB962C8B-B14F-4D97-AF65-F5344CB8AC3E}">
        <p14:creationId xmlns:p14="http://schemas.microsoft.com/office/powerpoint/2010/main" val="5175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4F3A4-F70E-4E9E-82D9-299A82EECF16}"/>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93DCE0B-75F2-48A8-B3BB-CB61DDB261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A6D2A1-5ED5-433C-BE38-1AFB99C373BB}"/>
              </a:ext>
            </a:extLst>
          </p:cNvPr>
          <p:cNvSpPr>
            <a:spLocks noGrp="1"/>
          </p:cNvSpPr>
          <p:nvPr>
            <p:ph type="dt" sz="half" idx="10"/>
          </p:nvPr>
        </p:nvSpPr>
        <p:spPr/>
        <p:txBody>
          <a:bodyPr/>
          <a:lstStyle/>
          <a:p>
            <a:fld id="{D9EC2E78-42A6-4F91-9B3A-9AC862CFAB1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BB8C1F5E-CED0-4672-BA03-601CBA8685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ED1901-8256-4EDA-A347-2B485B4B752F}"/>
              </a:ext>
            </a:extLst>
          </p:cNvPr>
          <p:cNvSpPr>
            <a:spLocks noGrp="1"/>
          </p:cNvSpPr>
          <p:nvPr>
            <p:ph type="sldNum" sz="quarter" idx="12"/>
          </p:nvPr>
        </p:nvSpPr>
        <p:spPr/>
        <p:txBody>
          <a:bodyPr/>
          <a:lstStyle/>
          <a:p>
            <a:fld id="{3AFD0C15-ED39-4CD4-A855-87B27E26D790}" type="slidenum">
              <a:rPr lang="nl-NL" smtClean="0"/>
              <a:t>‹nr.›</a:t>
            </a:fld>
            <a:endParaRPr lang="nl-NL"/>
          </a:p>
        </p:txBody>
      </p:sp>
    </p:spTree>
    <p:extLst>
      <p:ext uri="{BB962C8B-B14F-4D97-AF65-F5344CB8AC3E}">
        <p14:creationId xmlns:p14="http://schemas.microsoft.com/office/powerpoint/2010/main" val="424222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41" r:id="rId11"/>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12rcwaKzDY4"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ABCEB2-FCB8-4D9F-B4C2-18312A404447}"/>
              </a:ext>
            </a:extLst>
          </p:cNvPr>
          <p:cNvSpPr>
            <a:spLocks noGrp="1"/>
          </p:cNvSpPr>
          <p:nvPr>
            <p:ph type="ctrTitle" idx="4294967295"/>
          </p:nvPr>
        </p:nvSpPr>
        <p:spPr>
          <a:xfrm>
            <a:off x="899593" y="2671763"/>
            <a:ext cx="8670279" cy="1387078"/>
          </a:xfrm>
        </p:spPr>
        <p:txBody>
          <a:bodyPr>
            <a:normAutofit/>
          </a:bodyPr>
          <a:lstStyle/>
          <a:p>
            <a:pPr eaLnBrk="1" hangingPunct="1"/>
            <a:r>
              <a:rPr lang="nl-NL" altLang="nl-NL" sz="2800" noProof="1">
                <a:solidFill>
                  <a:schemeClr val="tx1"/>
                </a:solidFill>
              </a:rPr>
              <a:t>Les 3 Organische stof in de bodem </a:t>
            </a:r>
          </a:p>
        </p:txBody>
      </p:sp>
      <p:sp>
        <p:nvSpPr>
          <p:cNvPr id="2" name="Tekstvak 1">
            <a:extLst>
              <a:ext uri="{FF2B5EF4-FFF2-40B4-BE49-F238E27FC236}">
                <a16:creationId xmlns:a16="http://schemas.microsoft.com/office/drawing/2014/main" id="{D824B79C-B5DD-4139-AB83-2071F4F28BCB}"/>
              </a:ext>
            </a:extLst>
          </p:cNvPr>
          <p:cNvSpPr txBox="1"/>
          <p:nvPr/>
        </p:nvSpPr>
        <p:spPr>
          <a:xfrm>
            <a:off x="899593" y="1012946"/>
            <a:ext cx="6281600" cy="954107"/>
          </a:xfrm>
          <a:prstGeom prst="rect">
            <a:avLst/>
          </a:prstGeom>
          <a:noFill/>
        </p:spPr>
        <p:txBody>
          <a:bodyPr wrap="square" rtlCol="0">
            <a:spAutoFit/>
          </a:bodyPr>
          <a:lstStyle/>
          <a:p>
            <a:pPr algn="ctr"/>
            <a:r>
              <a:rPr lang="nl-NL" sz="2800" b="1" dirty="0"/>
              <a:t>BEMESTING PERIODE 4 </a:t>
            </a:r>
          </a:p>
          <a:p>
            <a:pPr algn="ctr"/>
            <a:r>
              <a:rPr lang="nl-NL" sz="2800" b="1" dirty="0"/>
              <a:t>GROND</a:t>
            </a:r>
          </a:p>
        </p:txBody>
      </p:sp>
      <p:pic>
        <p:nvPicPr>
          <p:cNvPr id="3" name="Afbeelding 2">
            <a:extLst>
              <a:ext uri="{FF2B5EF4-FFF2-40B4-BE49-F238E27FC236}">
                <a16:creationId xmlns:a16="http://schemas.microsoft.com/office/drawing/2014/main" id="{6FF3B144-799F-4DCE-892D-FA1051B765DF}"/>
              </a:ext>
            </a:extLst>
          </p:cNvPr>
          <p:cNvPicPr>
            <a:picLocks noChangeAspect="1"/>
          </p:cNvPicPr>
          <p:nvPr/>
        </p:nvPicPr>
        <p:blipFill>
          <a:blip r:embed="rId3"/>
          <a:stretch>
            <a:fillRect/>
          </a:stretch>
        </p:blipFill>
        <p:spPr>
          <a:xfrm>
            <a:off x="2915816" y="3559054"/>
            <a:ext cx="3048000" cy="2286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254989" y="1592796"/>
            <a:ext cx="7964531" cy="3672408"/>
          </a:xfrm>
        </p:spPr>
        <p:txBody>
          <a:bodyPr>
            <a:noAutofit/>
          </a:bodyPr>
          <a:lstStyle/>
          <a:p>
            <a:pPr algn="l"/>
            <a:r>
              <a:rPr lang="nl-NL" sz="2400" dirty="0"/>
              <a:t>Schimmel/bacterieverhouding</a:t>
            </a:r>
          </a:p>
          <a:p>
            <a:pPr algn="l"/>
            <a:r>
              <a:rPr lang="nl-NL" sz="2400" dirty="0"/>
              <a:t>Een hoge biomassa aan schimmels in de bodem en een hogere schimmel/bacterieverhouding is een indicatie voor een relatief lage beschikbaarheid van nutriënten, een trage afbraak van organische stof, maar ook een kleinere kans op stikstofverliezen door uitspoeling en denitrificatie.</a:t>
            </a:r>
          </a:p>
          <a:p>
            <a:pPr algn="l"/>
            <a:endParaRPr lang="nl-NL" sz="2400" dirty="0"/>
          </a:p>
          <a:p>
            <a:pPr algn="l"/>
            <a:r>
              <a:rPr lang="nl-NL" sz="2400" dirty="0"/>
              <a:t>Een hoge biomassa aan bacteriën in de bodem en een lagere schimmel/bacterieverhouding is een indicatie voor een hogere bodemvruchtbaarheid, een relatief snelle afbraak van organische stof en een hoge mineralisatie, maar ook een hoger risico op stikstofverliezen door uitspoeling en denitrificatie.</a:t>
            </a:r>
          </a:p>
        </p:txBody>
      </p:sp>
      <p:pic>
        <p:nvPicPr>
          <p:cNvPr id="3" name="Afbeelding 2">
            <a:extLst>
              <a:ext uri="{FF2B5EF4-FFF2-40B4-BE49-F238E27FC236}">
                <a16:creationId xmlns:a16="http://schemas.microsoft.com/office/drawing/2014/main" id="{4BAD3C83-82C9-4C4A-BA7E-BD11F943E662}"/>
              </a:ext>
            </a:extLst>
          </p:cNvPr>
          <p:cNvPicPr>
            <a:picLocks noChangeAspect="1"/>
          </p:cNvPicPr>
          <p:nvPr/>
        </p:nvPicPr>
        <p:blipFill>
          <a:blip r:embed="rId3"/>
          <a:stretch>
            <a:fillRect/>
          </a:stretch>
        </p:blipFill>
        <p:spPr>
          <a:xfrm>
            <a:off x="6269636" y="260221"/>
            <a:ext cx="2619375" cy="1743075"/>
          </a:xfrm>
          <a:prstGeom prst="rect">
            <a:avLst/>
          </a:prstGeom>
        </p:spPr>
      </p:pic>
    </p:spTree>
    <p:extLst>
      <p:ext uri="{BB962C8B-B14F-4D97-AF65-F5344CB8AC3E}">
        <p14:creationId xmlns:p14="http://schemas.microsoft.com/office/powerpoint/2010/main" val="397471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467544" y="1844824"/>
            <a:ext cx="6858000" cy="1655762"/>
          </a:xfrm>
        </p:spPr>
        <p:txBody>
          <a:bodyPr>
            <a:normAutofit/>
          </a:bodyPr>
          <a:lstStyle/>
          <a:p>
            <a:r>
              <a:rPr lang="nl-NL" dirty="0"/>
              <a:t>Maak nu de groepsopdracht Bodemflora &amp; Bodemfauna</a:t>
            </a:r>
          </a:p>
        </p:txBody>
      </p:sp>
      <p:pic>
        <p:nvPicPr>
          <p:cNvPr id="3" name="Afbeelding 2">
            <a:extLst>
              <a:ext uri="{FF2B5EF4-FFF2-40B4-BE49-F238E27FC236}">
                <a16:creationId xmlns:a16="http://schemas.microsoft.com/office/drawing/2014/main" id="{2C474538-49DB-49BA-B8F8-0AA31B3AB8E3}"/>
              </a:ext>
            </a:extLst>
          </p:cNvPr>
          <p:cNvPicPr>
            <a:picLocks noChangeAspect="1"/>
          </p:cNvPicPr>
          <p:nvPr/>
        </p:nvPicPr>
        <p:blipFill>
          <a:blip r:embed="rId3"/>
          <a:stretch>
            <a:fillRect/>
          </a:stretch>
        </p:blipFill>
        <p:spPr>
          <a:xfrm>
            <a:off x="2339752" y="2564904"/>
            <a:ext cx="3888432" cy="3713453"/>
          </a:xfrm>
          <a:prstGeom prst="rect">
            <a:avLst/>
          </a:prstGeom>
        </p:spPr>
      </p:pic>
    </p:spTree>
    <p:extLst>
      <p:ext uri="{BB962C8B-B14F-4D97-AF65-F5344CB8AC3E}">
        <p14:creationId xmlns:p14="http://schemas.microsoft.com/office/powerpoint/2010/main" val="52466967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926003" y="3573016"/>
            <a:ext cx="6858000" cy="1655762"/>
          </a:xfrm>
        </p:spPr>
        <p:txBody>
          <a:bodyPr>
            <a:normAutofit/>
          </a:bodyPr>
          <a:lstStyle/>
          <a:p>
            <a:pPr algn="l"/>
            <a:r>
              <a:rPr lang="nl-NL" sz="2400" dirty="0"/>
              <a:t>Verse organische stof wordt door wormen, mollen, schimmels, bacteriën en andere micro-organismen verteerd. De stof die overblijft heet humus. </a:t>
            </a:r>
          </a:p>
        </p:txBody>
      </p:sp>
      <p:sp>
        <p:nvSpPr>
          <p:cNvPr id="7" name="Rechthoek 6">
            <a:extLst>
              <a:ext uri="{FF2B5EF4-FFF2-40B4-BE49-F238E27FC236}">
                <a16:creationId xmlns:a16="http://schemas.microsoft.com/office/drawing/2014/main" id="{5AED9C6E-CABC-4931-82C0-88865FF8856B}"/>
              </a:ext>
            </a:extLst>
          </p:cNvPr>
          <p:cNvSpPr/>
          <p:nvPr/>
        </p:nvSpPr>
        <p:spPr>
          <a:xfrm>
            <a:off x="827584" y="1489735"/>
            <a:ext cx="6984776" cy="1938992"/>
          </a:xfrm>
          <a:prstGeom prst="rect">
            <a:avLst/>
          </a:prstGeom>
        </p:spPr>
        <p:txBody>
          <a:bodyPr wrap="square">
            <a:spAutoFit/>
          </a:bodyPr>
          <a:lstStyle/>
          <a:p>
            <a:r>
              <a:rPr lang="nl-NL" sz="2400" dirty="0"/>
              <a:t>De organische stof in de grond is vooral van plantaardige oorsprong. </a:t>
            </a:r>
          </a:p>
          <a:p>
            <a:r>
              <a:rPr lang="nl-NL" sz="2400" dirty="0"/>
              <a:t>Deze bestaat uit overblijfselen van wortels, bladeren, stengels en stalmest. Meestal zijn het vezelige deeltjes, zoals je die in potgrond ziet</a:t>
            </a:r>
          </a:p>
        </p:txBody>
      </p:sp>
      <p:pic>
        <p:nvPicPr>
          <p:cNvPr id="9" name="Afbeelding 8">
            <a:extLst>
              <a:ext uri="{FF2B5EF4-FFF2-40B4-BE49-F238E27FC236}">
                <a16:creationId xmlns:a16="http://schemas.microsoft.com/office/drawing/2014/main" id="{4F18A017-250C-4714-BFB6-A22DFB335217}"/>
              </a:ext>
            </a:extLst>
          </p:cNvPr>
          <p:cNvPicPr>
            <a:picLocks noChangeAspect="1"/>
          </p:cNvPicPr>
          <p:nvPr/>
        </p:nvPicPr>
        <p:blipFill>
          <a:blip r:embed="rId3"/>
          <a:stretch>
            <a:fillRect/>
          </a:stretch>
        </p:blipFill>
        <p:spPr>
          <a:xfrm>
            <a:off x="2021378" y="4941168"/>
            <a:ext cx="4667250" cy="1427609"/>
          </a:xfrm>
          <a:prstGeom prst="rect">
            <a:avLst/>
          </a:prstGeom>
        </p:spPr>
      </p:pic>
    </p:spTree>
    <p:extLst>
      <p:ext uri="{BB962C8B-B14F-4D97-AF65-F5344CB8AC3E}">
        <p14:creationId xmlns:p14="http://schemas.microsoft.com/office/powerpoint/2010/main" val="306385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808255" y="1484784"/>
            <a:ext cx="6858000" cy="1655762"/>
          </a:xfrm>
        </p:spPr>
        <p:txBody>
          <a:bodyPr>
            <a:normAutofit/>
          </a:bodyPr>
          <a:lstStyle/>
          <a:p>
            <a:r>
              <a:rPr lang="nl-NL" sz="2400" dirty="0"/>
              <a:t>Bodemleven</a:t>
            </a:r>
          </a:p>
        </p:txBody>
      </p:sp>
      <p:pic>
        <p:nvPicPr>
          <p:cNvPr id="3" name="Onlinemedia 2">
            <a:hlinkClick r:id="" action="ppaction://media"/>
            <a:extLst>
              <a:ext uri="{FF2B5EF4-FFF2-40B4-BE49-F238E27FC236}">
                <a16:creationId xmlns:a16="http://schemas.microsoft.com/office/drawing/2014/main" id="{4560A656-F44F-4D30-AFB7-CEB0C99ADC30}"/>
              </a:ext>
            </a:extLst>
          </p:cNvPr>
          <p:cNvPicPr>
            <a:picLocks noRot="1" noChangeAspect="1"/>
          </p:cNvPicPr>
          <p:nvPr>
            <a:videoFile r:link="rId1"/>
          </p:nvPr>
        </p:nvPicPr>
        <p:blipFill>
          <a:blip r:embed="rId4"/>
          <a:stretch>
            <a:fillRect/>
          </a:stretch>
        </p:blipFill>
        <p:spPr>
          <a:xfrm>
            <a:off x="926003" y="1988840"/>
            <a:ext cx="6912768" cy="3888432"/>
          </a:xfrm>
          <a:prstGeom prst="rect">
            <a:avLst/>
          </a:prstGeom>
        </p:spPr>
      </p:pic>
    </p:spTree>
    <p:extLst>
      <p:ext uri="{BB962C8B-B14F-4D97-AF65-F5344CB8AC3E}">
        <p14:creationId xmlns:p14="http://schemas.microsoft.com/office/powerpoint/2010/main" val="35886348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926003" y="1556792"/>
            <a:ext cx="6858000" cy="1655762"/>
          </a:xfrm>
        </p:spPr>
        <p:txBody>
          <a:bodyPr>
            <a:noAutofit/>
          </a:bodyPr>
          <a:lstStyle/>
          <a:p>
            <a:pPr algn="l"/>
            <a:r>
              <a:rPr lang="nl-NL" sz="2400" dirty="0" err="1"/>
              <a:t>Bodemlevenactiviteit</a:t>
            </a:r>
            <a:endParaRPr lang="nl-NL" sz="2400" dirty="0"/>
          </a:p>
          <a:p>
            <a:pPr algn="l"/>
            <a:endParaRPr lang="nl-NL" sz="2400" dirty="0"/>
          </a:p>
          <a:p>
            <a:pPr algn="l"/>
            <a:r>
              <a:rPr lang="nl-NL" sz="2400" dirty="0"/>
              <a:t>Bij de afbraak van verse organische stof zijn diverse organismen betrokken:</a:t>
            </a:r>
          </a:p>
          <a:p>
            <a:pPr algn="l"/>
            <a:endParaRPr lang="nl-NL" sz="2400" dirty="0"/>
          </a:p>
          <a:p>
            <a:pPr marL="285750" indent="-285750" algn="l">
              <a:buFontTx/>
              <a:buChar char="-"/>
            </a:pPr>
            <a:r>
              <a:rPr lang="nl-NL" sz="2400" dirty="0"/>
              <a:t>Bodemfauna</a:t>
            </a:r>
          </a:p>
          <a:p>
            <a:pPr marL="285750" indent="-285750" algn="l">
              <a:buFontTx/>
              <a:buChar char="-"/>
            </a:pPr>
            <a:endParaRPr lang="nl-NL" sz="2400" dirty="0"/>
          </a:p>
          <a:p>
            <a:pPr marL="285750" indent="-285750" algn="l">
              <a:buFontTx/>
              <a:buChar char="-"/>
            </a:pPr>
            <a:r>
              <a:rPr lang="nl-NL" sz="2400" dirty="0"/>
              <a:t>Bodemflora</a:t>
            </a:r>
          </a:p>
        </p:txBody>
      </p:sp>
      <p:pic>
        <p:nvPicPr>
          <p:cNvPr id="3" name="Afbeelding 2">
            <a:extLst>
              <a:ext uri="{FF2B5EF4-FFF2-40B4-BE49-F238E27FC236}">
                <a16:creationId xmlns:a16="http://schemas.microsoft.com/office/drawing/2014/main" id="{ACFD96F3-CFD6-460C-A489-7BBCD0054318}"/>
              </a:ext>
            </a:extLst>
          </p:cNvPr>
          <p:cNvPicPr>
            <a:picLocks noChangeAspect="1"/>
          </p:cNvPicPr>
          <p:nvPr/>
        </p:nvPicPr>
        <p:blipFill>
          <a:blip r:embed="rId3"/>
          <a:stretch>
            <a:fillRect/>
          </a:stretch>
        </p:blipFill>
        <p:spPr>
          <a:xfrm>
            <a:off x="4572000" y="3719014"/>
            <a:ext cx="2486025" cy="1838325"/>
          </a:xfrm>
          <a:prstGeom prst="rect">
            <a:avLst/>
          </a:prstGeom>
        </p:spPr>
      </p:pic>
    </p:spTree>
    <p:extLst>
      <p:ext uri="{BB962C8B-B14F-4D97-AF65-F5344CB8AC3E}">
        <p14:creationId xmlns:p14="http://schemas.microsoft.com/office/powerpoint/2010/main" val="4149366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926003" y="1131759"/>
            <a:ext cx="6858000" cy="3593385"/>
          </a:xfrm>
        </p:spPr>
        <p:txBody>
          <a:bodyPr>
            <a:normAutofit fontScale="70000" lnSpcReduction="20000"/>
          </a:bodyPr>
          <a:lstStyle/>
          <a:p>
            <a:pPr algn="l"/>
            <a:r>
              <a:rPr lang="nl-NL" sz="3400" dirty="0"/>
              <a:t>Bodemfauna</a:t>
            </a:r>
          </a:p>
          <a:p>
            <a:pPr algn="l"/>
            <a:r>
              <a:rPr lang="nl-NL" sz="3400" dirty="0"/>
              <a:t>De bodemfauna betreft o.a. wormen, insecten, springstaarten, slakken, pissebedden, duizendpoten en mijten. </a:t>
            </a:r>
          </a:p>
          <a:p>
            <a:pPr marL="857250" indent="-857250" algn="l">
              <a:buFont typeface="Arial" panose="020B0604020202020204" pitchFamily="34" charset="0"/>
              <a:buChar char="•"/>
            </a:pPr>
            <a:r>
              <a:rPr lang="nl-NL" sz="3400" dirty="0"/>
              <a:t>verkleinen en verplaatsen de organische stof </a:t>
            </a:r>
          </a:p>
          <a:p>
            <a:pPr marL="857250" indent="-857250" algn="l">
              <a:buFont typeface="Arial" panose="020B0604020202020204" pitchFamily="34" charset="0"/>
              <a:buChar char="•"/>
            </a:pPr>
            <a:r>
              <a:rPr lang="nl-NL" sz="3400" dirty="0"/>
              <a:t>Vermengen met minerale bodembestanddelen. </a:t>
            </a:r>
          </a:p>
          <a:p>
            <a:pPr marL="857250" indent="-857250" algn="l">
              <a:buFont typeface="Arial" panose="020B0604020202020204" pitchFamily="34" charset="0"/>
              <a:buChar char="•"/>
            </a:pPr>
            <a:r>
              <a:rPr lang="nl-NL" sz="3400" dirty="0"/>
              <a:t>Verplaatsen en populatieomvang van micro-organismen </a:t>
            </a:r>
          </a:p>
          <a:p>
            <a:pPr marL="857250" indent="-857250" algn="l">
              <a:buFont typeface="Arial" panose="020B0604020202020204" pitchFamily="34" charset="0"/>
              <a:buChar char="•"/>
            </a:pPr>
            <a:r>
              <a:rPr lang="nl-NL" sz="3400" dirty="0"/>
              <a:t>vorming en onderhoud beluchting en de vochthuishouding</a:t>
            </a:r>
          </a:p>
          <a:p>
            <a:endParaRPr lang="nl-NL" dirty="0"/>
          </a:p>
        </p:txBody>
      </p:sp>
      <p:pic>
        <p:nvPicPr>
          <p:cNvPr id="4" name="Afbeelding 3">
            <a:extLst>
              <a:ext uri="{FF2B5EF4-FFF2-40B4-BE49-F238E27FC236}">
                <a16:creationId xmlns:a16="http://schemas.microsoft.com/office/drawing/2014/main" id="{3694A6E6-26C8-4041-86E5-21FE587FAD01}"/>
              </a:ext>
            </a:extLst>
          </p:cNvPr>
          <p:cNvPicPr>
            <a:picLocks noChangeAspect="1"/>
          </p:cNvPicPr>
          <p:nvPr/>
        </p:nvPicPr>
        <p:blipFill>
          <a:blip r:embed="rId3"/>
          <a:stretch>
            <a:fillRect/>
          </a:stretch>
        </p:blipFill>
        <p:spPr>
          <a:xfrm>
            <a:off x="2950667" y="4938590"/>
            <a:ext cx="3242666" cy="1621333"/>
          </a:xfrm>
          <a:prstGeom prst="rect">
            <a:avLst/>
          </a:prstGeom>
        </p:spPr>
      </p:pic>
    </p:spTree>
    <p:extLst>
      <p:ext uri="{BB962C8B-B14F-4D97-AF65-F5344CB8AC3E}">
        <p14:creationId xmlns:p14="http://schemas.microsoft.com/office/powerpoint/2010/main" val="38266555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926003" y="1556792"/>
            <a:ext cx="6858000" cy="4392488"/>
          </a:xfrm>
        </p:spPr>
        <p:txBody>
          <a:bodyPr>
            <a:normAutofit fontScale="77500" lnSpcReduction="20000"/>
          </a:bodyPr>
          <a:lstStyle/>
          <a:p>
            <a:pPr algn="l"/>
            <a:r>
              <a:rPr lang="nl-NL" sz="3100" dirty="0"/>
              <a:t>Bodemflora</a:t>
            </a:r>
          </a:p>
          <a:p>
            <a:pPr algn="l"/>
            <a:r>
              <a:rPr lang="nl-NL" sz="3100" dirty="0"/>
              <a:t>De bodemflora bestaat uit micro-organismen (schimmels, straalschimmels en bacteriën) die de door de bodemfauna verwerkte organische stof verder afbreken. Schimmels breken als eerste de organische stof af en maken deze beter verteerbaar voor de bacteriën.</a:t>
            </a:r>
          </a:p>
          <a:p>
            <a:pPr algn="l"/>
            <a:endParaRPr lang="nl-NL" sz="3100" dirty="0"/>
          </a:p>
          <a:p>
            <a:pPr algn="l"/>
            <a:r>
              <a:rPr lang="nl-NL" sz="3100" dirty="0"/>
              <a:t>Van zowel de bodemfauna als bodemflora zijn de uitwerpselen of het eind- of bijproduct van het ene organisme, voedsel voor het andere. Nadat micro-organismen sterven worden ze zelf ook opgenomen in het afbraak- en </a:t>
            </a:r>
            <a:r>
              <a:rPr lang="nl-NL" sz="3100" dirty="0" err="1"/>
              <a:t>humificatieproces</a:t>
            </a:r>
            <a:r>
              <a:rPr lang="nl-NL" sz="3100" dirty="0"/>
              <a:t>.</a:t>
            </a:r>
          </a:p>
          <a:p>
            <a:endParaRPr lang="nl-NL" dirty="0"/>
          </a:p>
        </p:txBody>
      </p:sp>
      <p:pic>
        <p:nvPicPr>
          <p:cNvPr id="3" name="Afbeelding 2">
            <a:extLst>
              <a:ext uri="{FF2B5EF4-FFF2-40B4-BE49-F238E27FC236}">
                <a16:creationId xmlns:a16="http://schemas.microsoft.com/office/drawing/2014/main" id="{0EBCF328-3299-4C3D-84D2-DAC8B01F8D19}"/>
              </a:ext>
            </a:extLst>
          </p:cNvPr>
          <p:cNvPicPr>
            <a:picLocks noChangeAspect="1"/>
          </p:cNvPicPr>
          <p:nvPr/>
        </p:nvPicPr>
        <p:blipFill>
          <a:blip r:embed="rId3"/>
          <a:stretch>
            <a:fillRect/>
          </a:stretch>
        </p:blipFill>
        <p:spPr>
          <a:xfrm>
            <a:off x="6742921" y="123545"/>
            <a:ext cx="2082164" cy="1559613"/>
          </a:xfrm>
          <a:prstGeom prst="rect">
            <a:avLst/>
          </a:prstGeom>
        </p:spPr>
      </p:pic>
    </p:spTree>
    <p:extLst>
      <p:ext uri="{BB962C8B-B14F-4D97-AF65-F5344CB8AC3E}">
        <p14:creationId xmlns:p14="http://schemas.microsoft.com/office/powerpoint/2010/main" val="22098351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926002" y="1556792"/>
            <a:ext cx="6622505" cy="4392488"/>
          </a:xfrm>
        </p:spPr>
        <p:txBody>
          <a:bodyPr>
            <a:normAutofit fontScale="92500" lnSpcReduction="10000"/>
          </a:bodyPr>
          <a:lstStyle/>
          <a:p>
            <a:pPr algn="l"/>
            <a:r>
              <a:rPr lang="nl-NL" sz="2600" dirty="0"/>
              <a:t>Bevordering bodemleven, -structuur en weerbaarheid</a:t>
            </a:r>
          </a:p>
          <a:p>
            <a:pPr algn="l"/>
            <a:endParaRPr lang="nl-NL" sz="2600" dirty="0"/>
          </a:p>
          <a:p>
            <a:pPr algn="l"/>
            <a:r>
              <a:rPr lang="nl-NL" sz="2600" dirty="0"/>
              <a:t>Toevoeging van verse organische stof aan de bodem stimuleert het bodemleven en op haar beurt verbetert het bodemleven de bodemstructuur. </a:t>
            </a:r>
          </a:p>
          <a:p>
            <a:pPr algn="l"/>
            <a:endParaRPr lang="nl-NL" sz="2600" dirty="0"/>
          </a:p>
          <a:p>
            <a:pPr algn="l"/>
            <a:r>
              <a:rPr lang="nl-NL" sz="2600" dirty="0"/>
              <a:t>Bovendien worden door de micro-organismen en/of wormen tijdens het omzettingsproces enzymen toegevoegd, waardoor de beschikbaarheid van mineralen voor het gewas kan toenemen.</a:t>
            </a:r>
          </a:p>
          <a:p>
            <a:endParaRPr lang="nl-NL" dirty="0"/>
          </a:p>
        </p:txBody>
      </p:sp>
      <p:pic>
        <p:nvPicPr>
          <p:cNvPr id="4" name="Afbeelding 3">
            <a:extLst>
              <a:ext uri="{FF2B5EF4-FFF2-40B4-BE49-F238E27FC236}">
                <a16:creationId xmlns:a16="http://schemas.microsoft.com/office/drawing/2014/main" id="{3A28C136-4FDF-42F8-9F17-899FB04E6956}"/>
              </a:ext>
            </a:extLst>
          </p:cNvPr>
          <p:cNvPicPr>
            <a:picLocks noChangeAspect="1"/>
          </p:cNvPicPr>
          <p:nvPr/>
        </p:nvPicPr>
        <p:blipFill>
          <a:blip r:embed="rId3"/>
          <a:stretch>
            <a:fillRect/>
          </a:stretch>
        </p:blipFill>
        <p:spPr>
          <a:xfrm>
            <a:off x="6588224" y="188640"/>
            <a:ext cx="2281436" cy="1277604"/>
          </a:xfrm>
          <a:prstGeom prst="rect">
            <a:avLst/>
          </a:prstGeom>
        </p:spPr>
      </p:pic>
    </p:spTree>
    <p:extLst>
      <p:ext uri="{BB962C8B-B14F-4D97-AF65-F5344CB8AC3E}">
        <p14:creationId xmlns:p14="http://schemas.microsoft.com/office/powerpoint/2010/main" val="4061556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6" name="Ondertitel 5">
            <a:extLst>
              <a:ext uri="{FF2B5EF4-FFF2-40B4-BE49-F238E27FC236}">
                <a16:creationId xmlns:a16="http://schemas.microsoft.com/office/drawing/2014/main" id="{98C355DC-7952-4BF7-A639-9BC15967BDB2}"/>
              </a:ext>
            </a:extLst>
          </p:cNvPr>
          <p:cNvSpPr>
            <a:spLocks noGrp="1"/>
          </p:cNvSpPr>
          <p:nvPr>
            <p:ph type="subTitle" idx="1"/>
          </p:nvPr>
        </p:nvSpPr>
        <p:spPr>
          <a:xfrm>
            <a:off x="926003" y="1556792"/>
            <a:ext cx="6858000" cy="1655762"/>
          </a:xfrm>
        </p:spPr>
        <p:txBody>
          <a:bodyPr>
            <a:noAutofit/>
          </a:bodyPr>
          <a:lstStyle/>
          <a:p>
            <a:pPr algn="l"/>
            <a:r>
              <a:rPr lang="nl-NL" sz="2400" dirty="0"/>
              <a:t>Weerbaarheid</a:t>
            </a:r>
          </a:p>
          <a:p>
            <a:pPr algn="l"/>
            <a:endParaRPr lang="nl-NL" sz="2400" dirty="0"/>
          </a:p>
          <a:p>
            <a:pPr algn="l"/>
            <a:r>
              <a:rPr lang="nl-NL" sz="2400" dirty="0"/>
              <a:t>Verder worden door stimulering van het bodemleven ook natuurlijke vijanden van bodempathogenen gestimuleerd en dit kan tot een afname van de druk van </a:t>
            </a:r>
            <a:r>
              <a:rPr lang="nl-NL" sz="2400" dirty="0" err="1"/>
              <a:t>bodemgebonden</a:t>
            </a:r>
            <a:r>
              <a:rPr lang="nl-NL" sz="2400" dirty="0"/>
              <a:t> ziekten en plagen leiden.</a:t>
            </a:r>
          </a:p>
        </p:txBody>
      </p:sp>
      <p:pic>
        <p:nvPicPr>
          <p:cNvPr id="3" name="Afbeelding 2">
            <a:extLst>
              <a:ext uri="{FF2B5EF4-FFF2-40B4-BE49-F238E27FC236}">
                <a16:creationId xmlns:a16="http://schemas.microsoft.com/office/drawing/2014/main" id="{473E740A-D8A0-444D-BE6C-4D82704644CB}"/>
              </a:ext>
            </a:extLst>
          </p:cNvPr>
          <p:cNvPicPr>
            <a:picLocks noChangeAspect="1"/>
          </p:cNvPicPr>
          <p:nvPr/>
        </p:nvPicPr>
        <p:blipFill>
          <a:blip r:embed="rId3"/>
          <a:stretch>
            <a:fillRect/>
          </a:stretch>
        </p:blipFill>
        <p:spPr>
          <a:xfrm>
            <a:off x="3203848" y="4232498"/>
            <a:ext cx="2137420" cy="2137420"/>
          </a:xfrm>
          <a:prstGeom prst="rect">
            <a:avLst/>
          </a:prstGeom>
        </p:spPr>
      </p:pic>
    </p:spTree>
    <p:extLst>
      <p:ext uri="{BB962C8B-B14F-4D97-AF65-F5344CB8AC3E}">
        <p14:creationId xmlns:p14="http://schemas.microsoft.com/office/powerpoint/2010/main" val="21621515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6003" y="267664"/>
            <a:ext cx="6622504" cy="864095"/>
          </a:xfrm>
        </p:spPr>
        <p:txBody>
          <a:bodyPr>
            <a:normAutofit/>
          </a:bodyPr>
          <a:lstStyle/>
          <a:p>
            <a:pPr algn="l"/>
            <a:r>
              <a:rPr lang="nl-NL" sz="2700" b="1" dirty="0"/>
              <a:t>Organische stof in de bodem</a:t>
            </a:r>
          </a:p>
        </p:txBody>
      </p:sp>
      <p:sp>
        <p:nvSpPr>
          <p:cNvPr id="3" name="Rechthoek 2">
            <a:extLst>
              <a:ext uri="{FF2B5EF4-FFF2-40B4-BE49-F238E27FC236}">
                <a16:creationId xmlns:a16="http://schemas.microsoft.com/office/drawing/2014/main" id="{81800FDA-F0A0-4FB0-8E7D-5FE8EEBDDE90}"/>
              </a:ext>
            </a:extLst>
          </p:cNvPr>
          <p:cNvSpPr/>
          <p:nvPr/>
        </p:nvSpPr>
        <p:spPr>
          <a:xfrm>
            <a:off x="827584" y="1412776"/>
            <a:ext cx="6390456" cy="3785652"/>
          </a:xfrm>
          <a:prstGeom prst="rect">
            <a:avLst/>
          </a:prstGeom>
        </p:spPr>
        <p:txBody>
          <a:bodyPr wrap="square">
            <a:spAutoFit/>
          </a:bodyPr>
          <a:lstStyle/>
          <a:p>
            <a:r>
              <a:rPr lang="nl-NL" sz="2400" dirty="0"/>
              <a:t>Met name gemakkelijk afbreekbare verbindingen als koolhydraten en eiwitten zijn een snelle voedselbron voor bodemflora. </a:t>
            </a:r>
          </a:p>
          <a:p>
            <a:endParaRPr lang="nl-NL" sz="2400" dirty="0"/>
          </a:p>
          <a:p>
            <a:r>
              <a:rPr lang="nl-NL" sz="2400" dirty="0"/>
              <a:t>De toediening ervan leidt tot een sterke uitbreiding van de populatie micro-organismen in de bodem. </a:t>
            </a:r>
          </a:p>
          <a:p>
            <a:r>
              <a:rPr lang="nl-NL" sz="2400" dirty="0"/>
              <a:t>Maar dit is een tijdelijk effect. Als de organische stof voor een belangrijk deel is afgebroken, neemt de populatie weer af.</a:t>
            </a:r>
          </a:p>
        </p:txBody>
      </p:sp>
      <p:pic>
        <p:nvPicPr>
          <p:cNvPr id="5" name="Afbeelding 4">
            <a:extLst>
              <a:ext uri="{FF2B5EF4-FFF2-40B4-BE49-F238E27FC236}">
                <a16:creationId xmlns:a16="http://schemas.microsoft.com/office/drawing/2014/main" id="{764BF2A5-0AA1-4444-8CC5-C907782A3542}"/>
              </a:ext>
            </a:extLst>
          </p:cNvPr>
          <p:cNvPicPr>
            <a:picLocks noChangeAspect="1"/>
          </p:cNvPicPr>
          <p:nvPr/>
        </p:nvPicPr>
        <p:blipFill>
          <a:blip r:embed="rId3"/>
          <a:stretch>
            <a:fillRect/>
          </a:stretch>
        </p:blipFill>
        <p:spPr>
          <a:xfrm>
            <a:off x="6660232" y="237768"/>
            <a:ext cx="2483768" cy="2638048"/>
          </a:xfrm>
          <a:prstGeom prst="rect">
            <a:avLst/>
          </a:prstGeom>
        </p:spPr>
      </p:pic>
    </p:spTree>
    <p:extLst>
      <p:ext uri="{BB962C8B-B14F-4D97-AF65-F5344CB8AC3E}">
        <p14:creationId xmlns:p14="http://schemas.microsoft.com/office/powerpoint/2010/main" val="39388815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2904E4FB-DB56-41F3-AB42-98F0E374575E}"/>
</file>

<file path=customXml/itemProps2.xml><?xml version="1.0" encoding="utf-8"?>
<ds:datastoreItem xmlns:ds="http://schemas.openxmlformats.org/officeDocument/2006/customXml" ds:itemID="{DBA2FE38-1A1E-4CF5-A8BD-09AFB9868DF5}">
  <ds:schemaRefs>
    <ds:schemaRef ds:uri="http://schemas.microsoft.com/sharepoint/v3/contenttype/forms"/>
  </ds:schemaRefs>
</ds:datastoreItem>
</file>

<file path=customXml/itemProps3.xml><?xml version="1.0" encoding="utf-8"?>
<ds:datastoreItem xmlns:ds="http://schemas.openxmlformats.org/officeDocument/2006/customXml" ds:itemID="{8341E11F-3975-4FAA-A6B9-2298BBA1B7DE}">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915d7cad-3e71-4cea-95bb-ac32222adf06"/>
    <ds:schemaRef ds:uri="82ac19c3-1cff-4f70-a585-2de21a3866ce"/>
  </ds:schemaRefs>
</ds:datastoreItem>
</file>

<file path=docProps/app.xml><?xml version="1.0" encoding="utf-8"?>
<Properties xmlns="http://schemas.openxmlformats.org/officeDocument/2006/extended-properties" xmlns:vt="http://schemas.openxmlformats.org/officeDocument/2006/docPropsVTypes">
  <Template>Presentatie3</Template>
  <TotalTime>7617</TotalTime>
  <Words>513</Words>
  <Application>Microsoft Office PowerPoint</Application>
  <PresentationFormat>Diavoorstelling (4:3)</PresentationFormat>
  <Paragraphs>62</Paragraphs>
  <Slides>11</Slides>
  <Notes>11</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Times</vt:lpstr>
      <vt:lpstr>Achtergroen PP van zone</vt:lpstr>
      <vt:lpstr>Les 3 Organische stof in de bodem </vt:lpstr>
      <vt:lpstr>Organische stof in de bodem</vt:lpstr>
      <vt:lpstr>Organische stof in de bodem</vt:lpstr>
      <vt:lpstr>Organische stof in de bodem</vt:lpstr>
      <vt:lpstr>Organische stof in de bodem</vt:lpstr>
      <vt:lpstr>Organische stof in de bodem</vt:lpstr>
      <vt:lpstr>Organische stof in de bodem</vt:lpstr>
      <vt:lpstr>Organische stof in de bodem</vt:lpstr>
      <vt:lpstr>Organische stof in de bodem</vt:lpstr>
      <vt:lpstr>Organische stof in de bodem</vt:lpstr>
      <vt:lpstr>Organische stof in de bodem</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354</cp:revision>
  <cp:lastPrinted>2015-01-16T14:58:22Z</cp:lastPrinted>
  <dcterms:created xsi:type="dcterms:W3CDTF">2015-06-03T10:24:29Z</dcterms:created>
  <dcterms:modified xsi:type="dcterms:W3CDTF">2023-03-20T11:47:58Z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ies>
</file>